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10/7/2018</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5563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10/7/2018</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2382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10/7/2018</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22598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10/7/2018</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1275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10/7/2018</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18296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10/7/2018</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22882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10/7/2018</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5223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10/7/2018</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7904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10/7/2018</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8183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10/7/2018</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77191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10/7/2018</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083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10/7/2018</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03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10/7/2018</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486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10/7/2018</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811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10/7/2018</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76013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10/7/2018</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1948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10/7/2018</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46410651"/>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 id="214748405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533400"/>
            <a:ext cx="7772400" cy="5334000"/>
          </a:xfrm>
        </p:spPr>
        <p:txBody>
          <a:bodyPr>
            <a:normAutofit fontScale="90000"/>
          </a:bodyPr>
          <a:lstStyle/>
          <a:p>
            <a:pPr algn="ct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a:solidFill>
                  <a:schemeClr val="tx2"/>
                </a:solidFill>
                <a:latin typeface="+mn-lt"/>
              </a:rPr>
              <a:t/>
            </a:r>
            <a:br>
              <a:rPr lang="en-US" sz="2700" dirty="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err="1" smtClean="0">
                <a:solidFill>
                  <a:schemeClr val="tx2"/>
                </a:solidFill>
                <a:latin typeface="Arial Black" panose="020B0A04020102020204" pitchFamily="34" charset="0"/>
              </a:rPr>
              <a:t>Dr.M.Amala</a:t>
            </a:r>
            <a:r>
              <a:rPr lang="en-US" sz="2700" dirty="0">
                <a:solidFill>
                  <a:schemeClr val="tx2"/>
                </a:solidFill>
                <a:latin typeface="Bahnschrift Condensed" panose="020B0502040204020203" pitchFamily="34" charset="0"/>
              </a:rPr>
              <a:t/>
            </a:r>
            <a:br>
              <a:rPr lang="en-US" sz="2700" dirty="0">
                <a:solidFill>
                  <a:schemeClr val="tx2"/>
                </a:solidFill>
                <a:latin typeface="Bahnschrift Condensed" panose="020B0502040204020203" pitchFamily="34" charset="0"/>
              </a:rPr>
            </a:br>
            <a:r>
              <a:rPr lang="en-US" sz="2700" dirty="0" smtClean="0">
                <a:solidFill>
                  <a:schemeClr val="tx2"/>
                </a:solidFill>
                <a:latin typeface="Bahnschrift Condensed" panose="020B0502040204020203" pitchFamily="34" charset="0"/>
              </a:rPr>
              <a:t/>
            </a:r>
            <a:br>
              <a:rPr lang="en-US" sz="2700" dirty="0" smtClean="0">
                <a:solidFill>
                  <a:schemeClr val="tx2"/>
                </a:solidFill>
                <a:latin typeface="Bahnschrift Condensed" panose="020B0502040204020203" pitchFamily="34" charset="0"/>
              </a:rPr>
            </a:br>
            <a:r>
              <a:rPr lang="en-US" sz="2700" dirty="0" smtClean="0">
                <a:solidFill>
                  <a:schemeClr val="tx2"/>
                </a:solidFill>
                <a:latin typeface="Bahnschrift Condensed" panose="020B0502040204020203" pitchFamily="34" charset="0"/>
              </a:rPr>
              <a:t>Assistant </a:t>
            </a:r>
            <a:r>
              <a:rPr lang="en-US" sz="2700" dirty="0">
                <a:solidFill>
                  <a:schemeClr val="tx2"/>
                </a:solidFill>
                <a:latin typeface="Bahnschrift Condensed" panose="020B0502040204020203" pitchFamily="34" charset="0"/>
              </a:rPr>
              <a:t>Professor</a:t>
            </a:r>
            <a:br>
              <a:rPr lang="en-US" sz="2700" dirty="0">
                <a:solidFill>
                  <a:schemeClr val="tx2"/>
                </a:solidFill>
                <a:latin typeface="Bahnschrift Condensed" panose="020B0502040204020203" pitchFamily="34" charset="0"/>
              </a:rPr>
            </a:br>
            <a:r>
              <a:rPr lang="en-US" sz="2700" dirty="0" err="1">
                <a:solidFill>
                  <a:schemeClr val="tx2"/>
                </a:solidFill>
                <a:latin typeface="Bahnschrift Condensed" panose="020B0502040204020203" pitchFamily="34" charset="0"/>
              </a:rPr>
              <a:t>Dept.of</a:t>
            </a:r>
            <a:r>
              <a:rPr lang="en-US" sz="2700" dirty="0">
                <a:solidFill>
                  <a:schemeClr val="tx2"/>
                </a:solidFill>
                <a:latin typeface="Bahnschrift Condensed" panose="020B0502040204020203" pitchFamily="34" charset="0"/>
              </a:rPr>
              <a:t> Mathematics (BS &amp;H)</a:t>
            </a:r>
            <a:br>
              <a:rPr lang="en-US" sz="2700" dirty="0">
                <a:solidFill>
                  <a:schemeClr val="tx2"/>
                </a:solidFill>
                <a:latin typeface="Bahnschrift Condensed" panose="020B0502040204020203" pitchFamily="34" charset="0"/>
              </a:rPr>
            </a:br>
            <a:r>
              <a:rPr lang="en-US" sz="2700" dirty="0" smtClean="0">
                <a:solidFill>
                  <a:schemeClr val="tx2"/>
                </a:solidFill>
                <a:latin typeface="Bahnschrift Condensed" panose="020B0502040204020203" pitchFamily="34" charset="0"/>
              </a:rPr>
              <a:t>School of Engineering and Technology</a:t>
            </a:r>
            <a:br>
              <a:rPr lang="en-US" sz="2700" dirty="0" smtClean="0">
                <a:solidFill>
                  <a:schemeClr val="tx2"/>
                </a:solidFill>
                <a:latin typeface="Bahnschrift Condensed" panose="020B0502040204020203" pitchFamily="34" charset="0"/>
              </a:rPr>
            </a:br>
            <a:r>
              <a:rPr lang="en-US" sz="2700" dirty="0" smtClean="0">
                <a:solidFill>
                  <a:schemeClr val="tx2"/>
                </a:solidFill>
                <a:latin typeface="Bahnschrift Condensed" panose="020B0502040204020203" pitchFamily="34" charset="0"/>
              </a:rPr>
              <a:t>SPMVV</a:t>
            </a:r>
            <a:r>
              <a:rPr lang="en-US" sz="2700" dirty="0">
                <a:solidFill>
                  <a:schemeClr val="tx2"/>
                </a:solidFill>
                <a:latin typeface="Bahnschrift Condensed" panose="020B0502040204020203" pitchFamily="34" charset="0"/>
              </a:rPr>
              <a:t/>
            </a:r>
            <a:br>
              <a:rPr lang="en-US" sz="2700" dirty="0">
                <a:solidFill>
                  <a:schemeClr val="tx2"/>
                </a:solidFill>
                <a:latin typeface="Bahnschrift Condensed" panose="020B0502040204020203" pitchFamily="34" charset="0"/>
              </a:rPr>
            </a:br>
            <a:r>
              <a:rPr lang="en-US" sz="2700" dirty="0" err="1">
                <a:solidFill>
                  <a:schemeClr val="tx2"/>
                </a:solidFill>
                <a:latin typeface="Bahnschrift Condensed" panose="020B0502040204020203" pitchFamily="34" charset="0"/>
              </a:rPr>
              <a:t>Tirupati</a:t>
            </a:r>
            <a:r>
              <a:rPr lang="en-US" sz="2700" dirty="0">
                <a:solidFill>
                  <a:schemeClr val="tx2"/>
                </a:solidFill>
                <a:latin typeface="Bahnschrift Condensed" panose="020B0502040204020203" pitchFamily="34" charset="0"/>
              </a:rPr>
              <a:t/>
            </a:r>
            <a:br>
              <a:rPr lang="en-US" sz="2700" dirty="0">
                <a:solidFill>
                  <a:schemeClr val="tx2"/>
                </a:solidFill>
                <a:latin typeface="Bahnschrift Condensed" panose="020B0502040204020203" pitchFamily="34" charset="0"/>
              </a:rPr>
            </a:br>
            <a:r>
              <a:rPr lang="en-US" sz="2700" dirty="0" smtClean="0">
                <a:solidFill>
                  <a:schemeClr val="tx2"/>
                </a:solidFill>
                <a:latin typeface="Bahnschrift Condensed" panose="020B0502040204020203" pitchFamily="34" charset="0"/>
              </a:rPr>
              <a:t/>
            </a:r>
            <a:br>
              <a:rPr lang="en-US" sz="2700" dirty="0" smtClean="0">
                <a:solidFill>
                  <a:schemeClr val="tx2"/>
                </a:solidFill>
                <a:latin typeface="Bahnschrift Condensed" panose="020B0502040204020203" pitchFamily="34" charset="0"/>
              </a:rPr>
            </a:br>
            <a:r>
              <a:rPr lang="en-US" sz="2700" dirty="0" smtClean="0">
                <a:solidFill>
                  <a:schemeClr val="tx2"/>
                </a:solidFill>
                <a:latin typeface="Bahnschrift Condensed" panose="020B0502040204020203" pitchFamily="34" charset="0"/>
              </a:rPr>
              <a:t/>
            </a:r>
            <a:br>
              <a:rPr lang="en-US" sz="2700" dirty="0" smtClean="0">
                <a:solidFill>
                  <a:schemeClr val="tx2"/>
                </a:solidFill>
                <a:latin typeface="Bahnschrift Condensed" panose="020B0502040204020203" pitchFamily="34" charset="0"/>
              </a:rPr>
            </a:br>
            <a:r>
              <a:rPr lang="en-US" sz="2700" dirty="0" smtClean="0">
                <a:solidFill>
                  <a:schemeClr val="tx2"/>
                </a:solidFill>
                <a:latin typeface="Arial Black" panose="020B0A04020102020204" pitchFamily="34" charset="0"/>
              </a:rPr>
              <a:t/>
            </a:r>
            <a:br>
              <a:rPr lang="en-US" sz="2700" dirty="0" smtClean="0">
                <a:solidFill>
                  <a:schemeClr val="tx2"/>
                </a:solidFill>
                <a:latin typeface="Arial Black" panose="020B0A04020102020204" pitchFamily="34" charset="0"/>
              </a:rPr>
            </a:br>
            <a:r>
              <a:rPr lang="en-US" dirty="0"/>
              <a:t/>
            </a:r>
            <a:br>
              <a:rPr lang="en-US" dirty="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852710"/>
            <a:ext cx="6589199" cy="4405090"/>
          </a:xfrm>
        </p:spPr>
        <p:txBody>
          <a:bodyPr>
            <a:normAutofit/>
          </a:bodyPr>
          <a:lstStyle/>
          <a:p>
            <a:pPr algn="ctr">
              <a:lnSpc>
                <a:spcPct val="150000"/>
              </a:lnSpc>
            </a:pPr>
            <a:r>
              <a:rPr lang="en-US" b="1" dirty="0">
                <a:latin typeface="Bahnschrift Condensed" panose="020B0502040204020203" pitchFamily="34" charset="0"/>
              </a:rPr>
              <a:t>Reflection </a:t>
            </a:r>
            <a:r>
              <a:rPr lang="en-US" b="1" dirty="0" smtClean="0">
                <a:latin typeface="Bahnschrift Condensed" panose="020B0502040204020203" pitchFamily="34" charset="0"/>
              </a:rPr>
              <a:t>Spot</a:t>
            </a:r>
            <a:br>
              <a:rPr lang="en-US" b="1" dirty="0" smtClean="0">
                <a:latin typeface="Bahnschrift Condensed" panose="020B0502040204020203" pitchFamily="34" charset="0"/>
              </a:rPr>
            </a:br>
            <a:r>
              <a:rPr lang="en-US" b="1" dirty="0" smtClean="0">
                <a:latin typeface="Bahnschrift Condensed" panose="020B0502040204020203" pitchFamily="34" charset="0"/>
              </a:rPr>
              <a:t/>
            </a:r>
            <a:br>
              <a:rPr lang="en-US" b="1" dirty="0" smtClean="0">
                <a:latin typeface="Bahnschrift Condensed" panose="020B0502040204020203" pitchFamily="34" charset="0"/>
              </a:rPr>
            </a:br>
            <a:r>
              <a:rPr lang="en-US" sz="2200" dirty="0" smtClean="0">
                <a:latin typeface="Bahnschrift Condensed" panose="020B0502040204020203" pitchFamily="34" charset="0"/>
              </a:rPr>
              <a:t>It helps us to </a:t>
            </a:r>
            <a:r>
              <a:rPr lang="en-US" sz="2200" dirty="0" err="1" smtClean="0">
                <a:latin typeface="Bahnschrift Condensed" panose="020B0502040204020203" pitchFamily="34" charset="0"/>
              </a:rPr>
              <a:t>to</a:t>
            </a:r>
            <a:r>
              <a:rPr lang="en-US" sz="2200" dirty="0" smtClean="0">
                <a:latin typeface="Bahnschrift Condensed" panose="020B0502040204020203" pitchFamily="34" charset="0"/>
              </a:rPr>
              <a:t> </a:t>
            </a:r>
            <a:r>
              <a:rPr lang="en-US" sz="2200" dirty="0">
                <a:latin typeface="Bahnschrift Condensed" panose="020B0502040204020203" pitchFamily="34" charset="0"/>
              </a:rPr>
              <a:t>create a slide </a:t>
            </a:r>
            <a:r>
              <a:rPr lang="en-US" sz="2200" dirty="0" smtClean="0">
                <a:latin typeface="Bahnschrift Condensed" panose="020B0502040204020203" pitchFamily="34" charset="0"/>
              </a:rPr>
              <a:t>in </a:t>
            </a:r>
            <a:r>
              <a:rPr lang="en-US" sz="2200" dirty="0">
                <a:latin typeface="Bahnschrift Condensed" panose="020B0502040204020203" pitchFamily="34" charset="0"/>
              </a:rPr>
              <a:t>o</a:t>
            </a:r>
            <a:r>
              <a:rPr lang="en-US" sz="2200" dirty="0" smtClean="0">
                <a:latin typeface="Bahnschrift Condensed" panose="020B0502040204020203" pitchFamily="34" charset="0"/>
              </a:rPr>
              <a:t>ur </a:t>
            </a:r>
            <a:r>
              <a:rPr lang="en-US" sz="2200" dirty="0">
                <a:latin typeface="Bahnschrift Condensed" panose="020B0502040204020203" pitchFamily="34" charset="0"/>
              </a:rPr>
              <a:t>subject content and </a:t>
            </a:r>
            <a:r>
              <a:rPr lang="en-US" sz="2200" dirty="0" smtClean="0">
                <a:latin typeface="Bahnschrift Condensed" panose="020B0502040204020203" pitchFamily="34" charset="0"/>
              </a:rPr>
              <a:t>we have to upload </a:t>
            </a:r>
            <a:r>
              <a:rPr lang="en-US" sz="2200" dirty="0">
                <a:latin typeface="Bahnschrift Condensed" panose="020B0502040204020203" pitchFamily="34" charset="0"/>
              </a:rPr>
              <a:t>it to </a:t>
            </a:r>
            <a:r>
              <a:rPr lang="en-US" sz="2200" dirty="0" smtClean="0">
                <a:latin typeface="Bahnschrift Condensed" panose="020B0502040204020203" pitchFamily="34" charset="0"/>
              </a:rPr>
              <a:t>our </a:t>
            </a:r>
            <a:r>
              <a:rPr lang="en-US" sz="2200" dirty="0" err="1">
                <a:latin typeface="Bahnschrift Condensed" panose="020B0502040204020203" pitchFamily="34" charset="0"/>
              </a:rPr>
              <a:t>WordPress</a:t>
            </a:r>
            <a:r>
              <a:rPr lang="en-US" sz="2200" dirty="0">
                <a:latin typeface="Bahnschrift Condensed" panose="020B0502040204020203" pitchFamily="34" charset="0"/>
              </a:rPr>
              <a:t> website. </a:t>
            </a:r>
            <a:r>
              <a:rPr lang="en-US" sz="2200" dirty="0" smtClean="0">
                <a:latin typeface="Bahnschrift Condensed" panose="020B0502040204020203" pitchFamily="34" charset="0"/>
              </a:rPr>
              <a:t>We are </a:t>
            </a:r>
            <a:r>
              <a:rPr lang="en-US" sz="2200" dirty="0">
                <a:latin typeface="Bahnschrift Condensed" panose="020B0502040204020203" pitchFamily="34" charset="0"/>
              </a:rPr>
              <a:t>creating this as an open educational resource (OER) so that everyone can access and use it. </a:t>
            </a:r>
            <a:r>
              <a:rPr lang="en-US" sz="2200" dirty="0" smtClean="0">
                <a:latin typeface="Bahnschrift Condensed" panose="020B0502040204020203" pitchFamily="34" charset="0"/>
              </a:rPr>
              <a:t>so </a:t>
            </a:r>
            <a:r>
              <a:rPr lang="en-US" sz="2200" dirty="0">
                <a:latin typeface="Bahnschrift Condensed" panose="020B0502040204020203" pitchFamily="34" charset="0"/>
              </a:rPr>
              <a:t>that your website visitors find it easier to </a:t>
            </a:r>
            <a:r>
              <a:rPr lang="en-US" sz="2200" dirty="0" smtClean="0">
                <a:latin typeface="Bahnschrift Condensed" panose="020B0502040204020203" pitchFamily="34" charset="0"/>
              </a:rPr>
              <a:t>understand</a:t>
            </a:r>
            <a:endParaRPr lang="en-US" sz="2200" dirty="0">
              <a:latin typeface="Bahnschrift Condensed" panose="020B0502040204020203"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0" y="-1017892"/>
            <a:ext cx="65" cy="249299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474747"/>
              </a:solidFill>
              <a:effectLst/>
              <a:latin typeface="Sourc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474747"/>
              </a:solidFill>
              <a:latin typeface="Sourc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474747"/>
              </a:solidFill>
              <a:effectLst/>
              <a:latin typeface="Sourc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474747"/>
              </a:solidFill>
              <a:latin typeface="Sourc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474747"/>
              </a:solidFill>
              <a:effectLst/>
              <a:latin typeface="Sourc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474747"/>
              </a:solidFill>
              <a:latin typeface="Sourc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474747"/>
              </a:solidFill>
              <a:effectLst/>
              <a:latin typeface="Sourc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474747"/>
              </a:solidFill>
              <a:latin typeface="Sourc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20" name="Title 1"/>
          <p:cNvSpPr txBox="1">
            <a:spLocks/>
          </p:cNvSpPr>
          <p:nvPr/>
        </p:nvSpPr>
        <p:spPr>
          <a:xfrm>
            <a:off x="304800" y="533400"/>
            <a:ext cx="7772400" cy="5334000"/>
          </a:xfrm>
          <a:prstGeom prst="rect">
            <a:avLst/>
          </a:prstGeom>
        </p:spPr>
        <p:txBody>
          <a:bodyPr vert="horz" lIns="91440" tIns="45720" rIns="91440" bIns="45720" rtlCol="0" anchor="t">
            <a:normAutofit fontScale="325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r>
              <a:rPr lang="en-US" sz="2700" dirty="0" smtClean="0">
                <a:solidFill>
                  <a:schemeClr val="tx2"/>
                </a:solidFill>
                <a:latin typeface="+mn-lt"/>
              </a:rPr>
              <a:t/>
            </a:r>
            <a:br>
              <a:rPr lang="en-US" sz="2700" dirty="0" smtClean="0">
                <a:solidFill>
                  <a:schemeClr val="tx2"/>
                </a:solidFill>
                <a:latin typeface="+mn-lt"/>
              </a:rPr>
            </a:br>
            <a:endParaRPr lang="en-US" dirty="0"/>
          </a:p>
        </p:txBody>
      </p:sp>
      <p:sp>
        <p:nvSpPr>
          <p:cNvPr id="21" name="Content Placeholder 2"/>
          <p:cNvSpPr>
            <a:spLocks noGrp="1"/>
          </p:cNvSpPr>
          <p:nvPr>
            <p:ph idx="1"/>
          </p:nvPr>
        </p:nvSpPr>
        <p:spPr>
          <a:xfrm>
            <a:off x="1496101" y="544286"/>
            <a:ext cx="6591985" cy="5377822"/>
          </a:xfrm>
        </p:spPr>
        <p:txBody>
          <a:bodyPr>
            <a:normAutofit fontScale="85000" lnSpcReduction="20000"/>
          </a:bodyPr>
          <a:lstStyle/>
          <a:p>
            <a:pPr lvl="0" defTabSz="914400" eaLnBrk="0" fontAlgn="base" hangingPunct="0">
              <a:lnSpc>
                <a:spcPct val="150000"/>
              </a:lnSpc>
              <a:spcBef>
                <a:spcPct val="0"/>
              </a:spcBef>
              <a:spcAft>
                <a:spcPct val="0"/>
              </a:spcAft>
              <a:buClrTx/>
              <a:buFont typeface="Arial" panose="020B0604020202020204" pitchFamily="34" charset="0"/>
              <a:buChar char="•"/>
            </a:pPr>
            <a:r>
              <a:rPr lang="en-US" sz="2400" b="1" dirty="0" err="1">
                <a:solidFill>
                  <a:srgbClr val="474747"/>
                </a:solidFill>
                <a:latin typeface="Bahnschrift Condensed" panose="020B0502040204020203" pitchFamily="34" charset="0"/>
              </a:rPr>
              <a:t>LbD</a:t>
            </a:r>
            <a:r>
              <a:rPr lang="en-US" sz="2400" b="1" dirty="0">
                <a:solidFill>
                  <a:srgbClr val="474747"/>
                </a:solidFill>
                <a:latin typeface="Bahnschrift Condensed" panose="020B0502040204020203" pitchFamily="34" charset="0"/>
              </a:rPr>
              <a:t> 1:  </a:t>
            </a:r>
            <a:r>
              <a:rPr lang="en-US" sz="2400" dirty="0">
                <a:solidFill>
                  <a:srgbClr val="222222"/>
                </a:solidFill>
                <a:latin typeface="Bahnschrift Condensed" panose="020B0502040204020203" pitchFamily="34" charset="0"/>
              </a:rPr>
              <a:t>Preparing visual presentations involves three </a:t>
            </a:r>
            <a:r>
              <a:rPr lang="en-US" sz="2400" dirty="0" err="1">
                <a:solidFill>
                  <a:srgbClr val="222222"/>
                </a:solidFill>
                <a:latin typeface="Bahnschrift Condensed" panose="020B0502040204020203" pitchFamily="34" charset="0"/>
              </a:rPr>
              <a:t>processess</a:t>
            </a:r>
            <a:r>
              <a:rPr lang="en-US" sz="2400" dirty="0">
                <a:solidFill>
                  <a:srgbClr val="222222"/>
                </a:solidFill>
                <a:latin typeface="Bahnschrift Condensed" panose="020B0502040204020203" pitchFamily="34" charset="0"/>
              </a:rPr>
              <a:t>. Arrange the processes below to give the correct order.  The options are given as follows</a:t>
            </a:r>
          </a:p>
          <a:p>
            <a:pPr marL="0" lvl="0" indent="0" defTabSz="914400" eaLnBrk="0" fontAlgn="base" hangingPunct="0">
              <a:lnSpc>
                <a:spcPct val="150000"/>
              </a:lnSpc>
              <a:spcBef>
                <a:spcPct val="0"/>
              </a:spcBef>
              <a:spcAft>
                <a:spcPct val="0"/>
              </a:spcAft>
              <a:buClrTx/>
              <a:buNone/>
            </a:pPr>
            <a:r>
              <a:rPr lang="en-US" sz="2400" dirty="0">
                <a:solidFill>
                  <a:srgbClr val="222222"/>
                </a:solidFill>
                <a:latin typeface="Bahnschrift Condensed" panose="020B0502040204020203" pitchFamily="34" charset="0"/>
              </a:rPr>
              <a:t>	a. Plan&gt;&gt;Impress&gt;&gt;Execute</a:t>
            </a:r>
          </a:p>
          <a:p>
            <a:pPr marL="0" lvl="0" indent="0" defTabSz="914400" eaLnBrk="0" fontAlgn="base" hangingPunct="0">
              <a:lnSpc>
                <a:spcPct val="150000"/>
              </a:lnSpc>
              <a:spcBef>
                <a:spcPct val="0"/>
              </a:spcBef>
              <a:spcAft>
                <a:spcPct val="0"/>
              </a:spcAft>
              <a:buClrTx/>
              <a:buNone/>
            </a:pPr>
            <a:r>
              <a:rPr lang="en-US" sz="2400" dirty="0">
                <a:solidFill>
                  <a:srgbClr val="222222"/>
                </a:solidFill>
                <a:latin typeface="Bahnschrift Condensed" panose="020B0502040204020203" pitchFamily="34" charset="0"/>
              </a:rPr>
              <a:t>	</a:t>
            </a:r>
            <a:r>
              <a:rPr lang="en-US" sz="2400" dirty="0" err="1">
                <a:solidFill>
                  <a:srgbClr val="222222"/>
                </a:solidFill>
                <a:latin typeface="Bahnschrift Condensed" panose="020B0502040204020203" pitchFamily="34" charset="0"/>
              </a:rPr>
              <a:t>b.Impress</a:t>
            </a:r>
            <a:r>
              <a:rPr lang="en-US" sz="2400" dirty="0">
                <a:solidFill>
                  <a:srgbClr val="222222"/>
                </a:solidFill>
                <a:latin typeface="Bahnschrift Condensed" panose="020B0502040204020203" pitchFamily="34" charset="0"/>
              </a:rPr>
              <a:t>&gt;&gt;Plan&gt;&gt;Execute</a:t>
            </a:r>
          </a:p>
          <a:p>
            <a:pPr marL="0" lvl="0" indent="0" defTabSz="914400" eaLnBrk="0" fontAlgn="base" hangingPunct="0">
              <a:lnSpc>
                <a:spcPct val="150000"/>
              </a:lnSpc>
              <a:spcBef>
                <a:spcPct val="0"/>
              </a:spcBef>
              <a:spcAft>
                <a:spcPct val="0"/>
              </a:spcAft>
              <a:buClrTx/>
              <a:buNone/>
            </a:pPr>
            <a:r>
              <a:rPr lang="en-US" sz="2400" dirty="0">
                <a:solidFill>
                  <a:srgbClr val="222222"/>
                </a:solidFill>
                <a:latin typeface="Bahnschrift Condensed" panose="020B0502040204020203" pitchFamily="34" charset="0"/>
              </a:rPr>
              <a:t>	c. Plan&gt;&gt;Execute&gt;&gt;Impress</a:t>
            </a:r>
          </a:p>
          <a:p>
            <a:pPr marL="0" lvl="0" indent="0" defTabSz="914400" eaLnBrk="0" fontAlgn="base" hangingPunct="0">
              <a:lnSpc>
                <a:spcPct val="150000"/>
              </a:lnSpc>
              <a:spcBef>
                <a:spcPct val="0"/>
              </a:spcBef>
              <a:spcAft>
                <a:spcPct val="0"/>
              </a:spcAft>
              <a:buClrTx/>
              <a:buNone/>
            </a:pPr>
            <a:r>
              <a:rPr lang="en-US" sz="2400" dirty="0">
                <a:solidFill>
                  <a:srgbClr val="222222"/>
                </a:solidFill>
                <a:latin typeface="Bahnschrift Condensed" panose="020B0502040204020203" pitchFamily="34" charset="0"/>
              </a:rPr>
              <a:t>	d. Execute&gt;&gt;Impress&gt;&gt;Plan</a:t>
            </a:r>
          </a:p>
          <a:p>
            <a:pPr marL="0" lvl="0" indent="0" defTabSz="914400" eaLnBrk="0" fontAlgn="base" hangingPunct="0">
              <a:lnSpc>
                <a:spcPct val="150000"/>
              </a:lnSpc>
              <a:spcBef>
                <a:spcPct val="0"/>
              </a:spcBef>
              <a:spcAft>
                <a:spcPct val="0"/>
              </a:spcAft>
              <a:buClrTx/>
              <a:buNone/>
            </a:pPr>
            <a:endParaRPr lang="en-US" sz="2400" dirty="0">
              <a:solidFill>
                <a:srgbClr val="222222"/>
              </a:solidFill>
              <a:latin typeface="Bahnschrift Condensed" panose="020B0502040204020203" pitchFamily="34" charset="0"/>
            </a:endParaRPr>
          </a:p>
          <a:p>
            <a:pPr lvl="0">
              <a:lnSpc>
                <a:spcPct val="150000"/>
              </a:lnSpc>
              <a:buFont typeface="Arial" panose="020B0604020202020204" pitchFamily="34" charset="0"/>
              <a:buChar char="•"/>
            </a:pPr>
            <a:r>
              <a:rPr lang="en-US" sz="2400" dirty="0" err="1">
                <a:solidFill>
                  <a:srgbClr val="222222"/>
                </a:solidFill>
                <a:latin typeface="Bahnschrift Condensed" panose="020B0502040204020203" pitchFamily="34" charset="0"/>
              </a:rPr>
              <a:t>LbD</a:t>
            </a:r>
            <a:r>
              <a:rPr lang="en-US" sz="2400" dirty="0">
                <a:solidFill>
                  <a:srgbClr val="222222"/>
                </a:solidFill>
                <a:latin typeface="Bahnschrift Condensed" panose="020B0502040204020203" pitchFamily="34" charset="0"/>
              </a:rPr>
              <a:t> 2: Different graphics are used to represent different types of contents. Suppose a teacher wants to represent change in value over time, what is the suggested type of graphics?  </a:t>
            </a:r>
          </a:p>
          <a:p>
            <a:pPr marL="0" lvl="0" indent="0">
              <a:lnSpc>
                <a:spcPct val="150000"/>
              </a:lnSpc>
              <a:buNone/>
            </a:pPr>
            <a:r>
              <a:rPr lang="en-US" sz="2400" dirty="0">
                <a:solidFill>
                  <a:srgbClr val="222222"/>
                </a:solidFill>
                <a:latin typeface="Bahnschrift Condensed" panose="020B0502040204020203" pitchFamily="34" charset="0"/>
              </a:rPr>
              <a:t> 	Select an option</a:t>
            </a:r>
          </a:p>
          <a:p>
            <a:pPr algn="just">
              <a:lnSpc>
                <a:spcPct val="150000"/>
              </a:lnSpc>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0" y="1075944"/>
            <a:ext cx="6591985" cy="4539622"/>
          </a:xfrm>
        </p:spPr>
        <p:txBody>
          <a:bodyPr>
            <a:noAutofit/>
          </a:bodyPr>
          <a:lstStyle/>
          <a:p>
            <a:pPr marL="0" indent="0">
              <a:buNone/>
            </a:pPr>
            <a:r>
              <a:rPr lang="en-US" sz="2000" dirty="0">
                <a:latin typeface="Bahnschrift Condensed" panose="020B0502040204020203" pitchFamily="34" charset="0"/>
              </a:rPr>
              <a:t>OTHER SOFTWARE </a:t>
            </a:r>
            <a:r>
              <a:rPr lang="en-US" sz="2000" dirty="0" smtClean="0">
                <a:latin typeface="Bahnschrift Condensed" panose="020B0502040204020203" pitchFamily="34" charset="0"/>
              </a:rPr>
              <a:t>TOOLS</a:t>
            </a:r>
          </a:p>
          <a:p>
            <a:pPr marL="0" indent="0">
              <a:buNone/>
            </a:pPr>
            <a:r>
              <a:rPr lang="en-US" sz="2000" dirty="0" smtClean="0">
                <a:latin typeface="Bahnschrift Condensed" panose="020B0502040204020203" pitchFamily="34" charset="0"/>
              </a:rPr>
              <a:t>There </a:t>
            </a:r>
            <a:r>
              <a:rPr lang="en-US" sz="2000" dirty="0">
                <a:latin typeface="Bahnschrift Condensed" panose="020B0502040204020203" pitchFamily="34" charset="0"/>
              </a:rPr>
              <a:t>are many software packages that </a:t>
            </a:r>
            <a:r>
              <a:rPr lang="en-US" sz="2000" dirty="0" smtClean="0">
                <a:latin typeface="Bahnschrift Condensed" panose="020B0502040204020203" pitchFamily="34" charset="0"/>
              </a:rPr>
              <a:t>we can </a:t>
            </a:r>
            <a:r>
              <a:rPr lang="en-US" sz="2000" dirty="0">
                <a:latin typeface="Bahnschrift Condensed" panose="020B0502040204020203" pitchFamily="34" charset="0"/>
              </a:rPr>
              <a:t>use to create </a:t>
            </a:r>
            <a:r>
              <a:rPr lang="en-US" sz="2000" dirty="0" smtClean="0">
                <a:latin typeface="Bahnschrift Condensed" panose="020B0502040204020203" pitchFamily="34" charset="0"/>
              </a:rPr>
              <a:t>our </a:t>
            </a:r>
            <a:r>
              <a:rPr lang="en-US" sz="2000" dirty="0">
                <a:latin typeface="Bahnschrift Condensed" panose="020B0502040204020203" pitchFamily="34" charset="0"/>
              </a:rPr>
              <a:t>own open educational </a:t>
            </a:r>
            <a:r>
              <a:rPr lang="en-US" sz="2000" dirty="0" smtClean="0">
                <a:latin typeface="Bahnschrift Condensed" panose="020B0502040204020203" pitchFamily="34" charset="0"/>
              </a:rPr>
              <a:t>resources</a:t>
            </a:r>
          </a:p>
          <a:p>
            <a:pPr marL="0" indent="0">
              <a:buNone/>
            </a:pPr>
            <a:r>
              <a:rPr lang="en-US" sz="2000" dirty="0" smtClean="0">
                <a:latin typeface="Bahnschrift Condensed" panose="020B0502040204020203" pitchFamily="34" charset="0"/>
              </a:rPr>
              <a:t>The </a:t>
            </a:r>
            <a:r>
              <a:rPr lang="en-US" sz="2000" dirty="0">
                <a:latin typeface="Bahnschrift Condensed" panose="020B0502040204020203" pitchFamily="34" charset="0"/>
              </a:rPr>
              <a:t>following non-GPL </a:t>
            </a:r>
            <a:r>
              <a:rPr lang="en-US" dirty="0" err="1">
                <a:latin typeface="Bahnschrift Condensed" panose="020B0502040204020203" pitchFamily="34" charset="0"/>
              </a:rPr>
              <a:t>softwares</a:t>
            </a:r>
            <a:r>
              <a:rPr lang="en-US" sz="2000" dirty="0">
                <a:latin typeface="Bahnschrift Condensed" panose="020B0502040204020203" pitchFamily="34" charset="0"/>
              </a:rPr>
              <a:t> are also popularly used</a:t>
            </a:r>
            <a:r>
              <a:rPr lang="en-US" sz="2000" dirty="0" smtClean="0">
                <a:latin typeface="Bahnschrift Condensed" panose="020B0502040204020203" pitchFamily="34" charset="0"/>
              </a:rPr>
              <a:t>.</a:t>
            </a:r>
          </a:p>
          <a:p>
            <a:pPr>
              <a:buFont typeface="Wingdings" panose="05000000000000000000" pitchFamily="2" charset="2"/>
              <a:buChar char="Ø"/>
            </a:pPr>
            <a:r>
              <a:rPr lang="en-US" sz="2000" dirty="0" smtClean="0">
                <a:latin typeface="Bahnschrift Condensed" panose="020B0502040204020203" pitchFamily="34" charset="0"/>
              </a:rPr>
              <a:t>Screencast-O-</a:t>
            </a:r>
            <a:r>
              <a:rPr lang="en-US" sz="2000" dirty="0" err="1" smtClean="0">
                <a:latin typeface="Bahnschrift Condensed" panose="020B0502040204020203" pitchFamily="34" charset="0"/>
              </a:rPr>
              <a:t>Matic</a:t>
            </a:r>
            <a:endParaRPr lang="en-US" sz="2000" dirty="0" smtClean="0">
              <a:latin typeface="Bahnschrift Condensed" panose="020B0502040204020203" pitchFamily="34" charset="0"/>
            </a:endParaRPr>
          </a:p>
          <a:p>
            <a:pPr>
              <a:buFont typeface="Wingdings" panose="05000000000000000000" pitchFamily="2" charset="2"/>
              <a:buChar char="Ø"/>
            </a:pPr>
            <a:r>
              <a:rPr lang="en-US" sz="2000" dirty="0" err="1" smtClean="0">
                <a:latin typeface="Bahnschrift Condensed" panose="020B0502040204020203" pitchFamily="34" charset="0"/>
              </a:rPr>
              <a:t>Techsmith</a:t>
            </a:r>
            <a:r>
              <a:rPr lang="en-US" sz="2000" dirty="0" smtClean="0">
                <a:latin typeface="Bahnschrift Condensed" panose="020B0502040204020203" pitchFamily="34" charset="0"/>
              </a:rPr>
              <a:t> </a:t>
            </a:r>
            <a:r>
              <a:rPr lang="en-US" sz="2000" dirty="0">
                <a:latin typeface="Bahnschrift Condensed" panose="020B0502040204020203" pitchFamily="34" charset="0"/>
              </a:rPr>
              <a:t>Jing (for Windows and OSX</a:t>
            </a:r>
            <a:r>
              <a:rPr lang="en-US" sz="2000" dirty="0" smtClean="0">
                <a:latin typeface="Bahnschrift Condensed" panose="020B0502040204020203" pitchFamily="34" charset="0"/>
              </a:rPr>
              <a:t>)</a:t>
            </a:r>
          </a:p>
          <a:p>
            <a:pPr>
              <a:buFont typeface="Wingdings" panose="05000000000000000000" pitchFamily="2" charset="2"/>
              <a:buChar char="Ø"/>
            </a:pPr>
            <a:r>
              <a:rPr lang="en-US" sz="2000" dirty="0" err="1" smtClean="0">
                <a:latin typeface="Bahnschrift Condensed" panose="020B0502040204020203" pitchFamily="34" charset="0"/>
              </a:rPr>
              <a:t>Techsmith</a:t>
            </a:r>
            <a:r>
              <a:rPr lang="en-US" sz="2000" dirty="0" smtClean="0">
                <a:latin typeface="Bahnschrift Condensed" panose="020B0502040204020203" pitchFamily="34" charset="0"/>
              </a:rPr>
              <a:t> </a:t>
            </a:r>
            <a:r>
              <a:rPr lang="en-US" sz="2000" dirty="0" err="1">
                <a:latin typeface="Bahnschrift Condensed" panose="020B0502040204020203" pitchFamily="34" charset="0"/>
              </a:rPr>
              <a:t>Camtasia</a:t>
            </a:r>
            <a:r>
              <a:rPr lang="en-US" sz="2000" dirty="0">
                <a:latin typeface="Bahnschrift Condensed" panose="020B0502040204020203" pitchFamily="34" charset="0"/>
              </a:rPr>
              <a:t> (for Windows</a:t>
            </a:r>
            <a:r>
              <a:rPr lang="en-US" sz="2000" dirty="0" smtClean="0">
                <a:latin typeface="Bahnschrift Condensed" panose="020B0502040204020203" pitchFamily="34" charset="0"/>
              </a:rPr>
              <a:t>)</a:t>
            </a:r>
          </a:p>
          <a:p>
            <a:pPr>
              <a:buFont typeface="Wingdings" panose="05000000000000000000" pitchFamily="2" charset="2"/>
              <a:buChar char="Ø"/>
            </a:pPr>
            <a:r>
              <a:rPr lang="en-US" sz="2000" dirty="0" err="1" smtClean="0">
                <a:latin typeface="Bahnschrift Condensed" panose="020B0502040204020203" pitchFamily="34" charset="0"/>
              </a:rPr>
              <a:t>Quicktime</a:t>
            </a:r>
            <a:r>
              <a:rPr lang="en-US" sz="2000" dirty="0" smtClean="0">
                <a:latin typeface="Bahnschrift Condensed" panose="020B0502040204020203" pitchFamily="34" charset="0"/>
              </a:rPr>
              <a:t> </a:t>
            </a:r>
            <a:r>
              <a:rPr lang="en-US" sz="2000" dirty="0">
                <a:latin typeface="Bahnschrift Condensed" panose="020B0502040204020203" pitchFamily="34" charset="0"/>
              </a:rPr>
              <a:t>(for OSX)</a:t>
            </a:r>
          </a:p>
          <a:p>
            <a:pPr>
              <a:buFont typeface="Wingdings" panose="05000000000000000000" pitchFamily="2" charset="2"/>
              <a:buChar char="Ø"/>
            </a:pPr>
            <a:endParaRPr lang="en-US" sz="2000" dirty="0">
              <a:latin typeface="Bahnschrift Condensed" panose="020B0502040204020203" pitchFamily="34" charset="0"/>
            </a:endParaRPr>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67</TotalTime>
  <Words>76</Words>
  <Application>Microsoft Office PowerPoint</Application>
  <PresentationFormat>On-screen Show (4:3)</PresentationFormat>
  <Paragraphs>25</Paragraphs>
  <Slides>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Arial</vt:lpstr>
      <vt:lpstr>Arial Black</vt:lpstr>
      <vt:lpstr>Bahnschrift Condensed</vt:lpstr>
      <vt:lpstr>Century Gothic</vt:lpstr>
      <vt:lpstr>Source Sans</vt:lpstr>
      <vt:lpstr>Wingdings</vt:lpstr>
      <vt:lpstr>Wingdings 3</vt:lpstr>
      <vt:lpstr>Wisp</vt:lpstr>
      <vt:lpstr>                                             Dr.M.Amala  Assistant Professor Dept.of Mathematics (BS &amp;H) School of Engineering and Technology SPMVV Tirupati     </vt:lpstr>
      <vt:lpstr>Reflection Spot  It helps us to to create a slide in our subject content and we have to upload it to our WordPress website. We are creating this as an open educational resource (OER) so that everyone can access and use it. so that your website visitors find it easier to understand</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Mathematics of  Algebra</dc:title>
  <dc:creator>SPMVV</dc:creator>
  <cp:lastModifiedBy>csjlakshmi@gmail.com</cp:lastModifiedBy>
  <cp:revision>13</cp:revision>
  <dcterms:created xsi:type="dcterms:W3CDTF">2006-08-16T00:00:00Z</dcterms:created>
  <dcterms:modified xsi:type="dcterms:W3CDTF">2018-10-07T10:07:55Z</dcterms:modified>
</cp:coreProperties>
</file>